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63" r:id="rId2"/>
    <p:sldId id="257" r:id="rId3"/>
    <p:sldId id="258" r:id="rId4"/>
    <p:sldId id="264" r:id="rId5"/>
    <p:sldId id="259" r:id="rId6"/>
    <p:sldId id="267" r:id="rId7"/>
    <p:sldId id="283" r:id="rId8"/>
    <p:sldId id="284" r:id="rId9"/>
    <p:sldId id="285" r:id="rId10"/>
    <p:sldId id="286" r:id="rId11"/>
    <p:sldId id="268" r:id="rId12"/>
    <p:sldId id="282" r:id="rId13"/>
    <p:sldId id="260" r:id="rId14"/>
    <p:sldId id="271" r:id="rId15"/>
    <p:sldId id="270" r:id="rId16"/>
    <p:sldId id="272" r:id="rId17"/>
    <p:sldId id="273" r:id="rId18"/>
    <p:sldId id="287" r:id="rId19"/>
    <p:sldId id="288" r:id="rId20"/>
    <p:sldId id="289" r:id="rId21"/>
    <p:sldId id="26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rgbClr val="FF0000"/>
    </p:penClr>
  </p:showPr>
  <p:clrMru>
    <a:srgbClr val="FC1402"/>
    <a:srgbClr val="2703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7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9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9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E823-F09A-4DE8-A37F-602738009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C1B08-CFEE-4980-932E-DA73E63BD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B9C0-50D5-4ADC-A522-BCE805BF3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B7EC-9C14-4E31-82C8-5BABEC88F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6AFF-9F1B-4A93-AD1C-7B496330D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FF75-8455-4219-8727-908EE4564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7671-959E-4D11-9A09-37E42FBE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5F1D-A771-44A7-AF3F-3969964C6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CAD63-22F6-48E8-A486-AEC91AFFE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1496-2656-47C8-B605-66B9E563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57D80-3440-449B-99CF-2F91FDE00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3BF3C-2492-4ED7-97BE-DCF732680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46A0296-6B0C-4D89-8B97-FFF35EFCF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86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86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86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86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86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86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6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86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86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8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8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8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8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8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8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8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8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8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8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9" grpId="0"/>
      <p:bldP spid="19867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6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86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86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86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6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86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86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86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6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86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86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86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6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86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86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86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6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86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86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86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3200" b="0" dirty="0" smtClean="0">
                <a:solidFill>
                  <a:srgbClr val="FC1402"/>
                </a:solidFill>
                <a:latin typeface="Verdana" pitchFamily="34" charset="0"/>
              </a:rPr>
              <a:t>Камп судија и контролора</a:t>
            </a:r>
            <a:r>
              <a:rPr lang="sr-Cyrl-CS" sz="2000" b="0" dirty="0" smtClean="0">
                <a:solidFill>
                  <a:srgbClr val="FC1402"/>
                </a:solidFill>
                <a:latin typeface="Verdana" pitchFamily="34" charset="0"/>
              </a:rPr>
              <a:t/>
            </a:r>
            <a:br>
              <a:rPr lang="sr-Cyrl-CS" sz="2000" b="0" dirty="0" smtClean="0">
                <a:solidFill>
                  <a:srgbClr val="FC1402"/>
                </a:solidFill>
                <a:latin typeface="Verdana" pitchFamily="34" charset="0"/>
              </a:rPr>
            </a:br>
            <a:r>
              <a:rPr lang="sr-Cyrl-CS" sz="2400" b="0" dirty="0" smtClean="0">
                <a:solidFill>
                  <a:srgbClr val="FC1402"/>
                </a:solidFill>
                <a:effectLst/>
                <a:latin typeface="Verdana" pitchFamily="34" charset="0"/>
              </a:rPr>
              <a:t>Крагујевац, </a:t>
            </a:r>
            <a:r>
              <a:rPr lang="sr-Cyrl-CS" sz="2400" b="0" smtClean="0">
                <a:solidFill>
                  <a:srgbClr val="FC1402"/>
                </a:solidFill>
                <a:effectLst/>
                <a:latin typeface="Verdana" pitchFamily="34" charset="0"/>
              </a:rPr>
              <a:t>јул 201</a:t>
            </a:r>
            <a:r>
              <a:rPr lang="en-US" sz="2400" b="0" smtClean="0">
                <a:solidFill>
                  <a:srgbClr val="FC1402"/>
                </a:solidFill>
                <a:effectLst/>
                <a:latin typeface="Verdana" pitchFamily="34" charset="0"/>
              </a:rPr>
              <a:t>2</a:t>
            </a:r>
            <a:r>
              <a:rPr lang="sr-Cyrl-CS" sz="2400" b="0" smtClean="0">
                <a:solidFill>
                  <a:srgbClr val="FC1402"/>
                </a:solidFill>
                <a:effectLst/>
                <a:latin typeface="Verdana" pitchFamily="34" charset="0"/>
              </a:rPr>
              <a:t>.г</a:t>
            </a:r>
            <a:endParaRPr lang="en-US" sz="2400" b="0" dirty="0" smtClean="0">
              <a:solidFill>
                <a:srgbClr val="FC1402"/>
              </a:solidFill>
              <a:effectLst/>
              <a:latin typeface="Verdana" pitchFamily="34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b="1" u="sng" smtClean="0">
              <a:solidFill>
                <a:srgbClr val="2703C1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Cyrl-CS" b="1" u="sng" smtClean="0">
                <a:solidFill>
                  <a:srgbClr val="2703C1"/>
                </a:solidFill>
                <a:latin typeface="Verdana" pitchFamily="34" charset="0"/>
              </a:rPr>
              <a:t>САРАДЊА</a:t>
            </a:r>
            <a:r>
              <a:rPr lang="en-US" b="1" u="sng" smtClean="0">
                <a:solidFill>
                  <a:srgbClr val="2703C1"/>
                </a:solidFill>
                <a:latin typeface="Verdana" pitchFamily="34" charset="0"/>
              </a:rPr>
              <a:t> </a:t>
            </a:r>
            <a:r>
              <a:rPr lang="sr-Cyrl-CS" b="1" u="sng" smtClean="0">
                <a:solidFill>
                  <a:srgbClr val="2703C1"/>
                </a:solidFill>
                <a:latin typeface="Verdana" pitchFamily="34" charset="0"/>
              </a:rPr>
              <a:t>СУДИЈА </a:t>
            </a:r>
            <a:r>
              <a:rPr lang="sr-Cyrl-CS" b="1" u="sng" dirty="0" smtClean="0">
                <a:solidFill>
                  <a:srgbClr val="2703C1"/>
                </a:solidFill>
                <a:latin typeface="Verdana" pitchFamily="34" charset="0"/>
              </a:rPr>
              <a:t>И </a:t>
            </a:r>
            <a:endParaRPr lang="en-US" b="1" u="sng" dirty="0" smtClean="0">
              <a:solidFill>
                <a:srgbClr val="2703C1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Cyrl-CS" b="1" u="sng" dirty="0" smtClean="0">
                <a:solidFill>
                  <a:srgbClr val="2703C1"/>
                </a:solidFill>
                <a:latin typeface="Verdana" pitchFamily="34" charset="0"/>
              </a:rPr>
              <a:t>ДЕЛЕГАТА – КОНТРОЛОРА</a:t>
            </a:r>
            <a:endParaRPr lang="sr-Cyrl-CS" u="sng" dirty="0" smtClean="0">
              <a:solidFill>
                <a:srgbClr val="2703C1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Cyrl-CS" sz="4600" u="sng" dirty="0" smtClean="0">
              <a:solidFill>
                <a:srgbClr val="2703C1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u="sng" dirty="0" smtClean="0">
              <a:solidFill>
                <a:srgbClr val="2703C1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u="sng" dirty="0" smtClean="0">
              <a:solidFill>
                <a:srgbClr val="2703C1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u="sng" dirty="0" smtClean="0">
              <a:solidFill>
                <a:srgbClr val="2703C1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u="sng" dirty="0" smtClean="0">
              <a:solidFill>
                <a:srgbClr val="2703C1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u="sng" dirty="0" smtClean="0">
              <a:solidFill>
                <a:srgbClr val="2703C1"/>
              </a:solidFill>
              <a:latin typeface="Verdana" pitchFamily="34" charset="0"/>
            </a:endParaRPr>
          </a:p>
          <a:p>
            <a:pPr marL="1828800" lvl="4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000" dirty="0" smtClean="0">
                <a:solidFill>
                  <a:srgbClr val="2703C1"/>
                </a:solidFill>
                <a:latin typeface="Verdana" pitchFamily="34" charset="0"/>
              </a:rPr>
              <a:t>				</a:t>
            </a:r>
            <a:r>
              <a:rPr lang="sr-Cyrl-CS" u="sng" dirty="0" smtClean="0">
                <a:solidFill>
                  <a:srgbClr val="2703C1"/>
                </a:solidFill>
                <a:effectLst/>
                <a:latin typeface="Verdana" pitchFamily="34" charset="0"/>
              </a:rPr>
              <a:t>Припремио:</a:t>
            </a:r>
          </a:p>
          <a:p>
            <a:pPr marL="1828800" lvl="4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3600" b="1" dirty="0" smtClean="0">
                <a:solidFill>
                  <a:srgbClr val="2703C1"/>
                </a:solidFill>
                <a:latin typeface="Verdana" pitchFamily="34" charset="0"/>
              </a:rPr>
              <a:t>			</a:t>
            </a:r>
            <a:r>
              <a:rPr lang="sr-Cyrl-CS" sz="2400" dirty="0" smtClean="0">
                <a:solidFill>
                  <a:srgbClr val="2703C1"/>
                </a:solidFill>
                <a:latin typeface="Verdana" pitchFamily="34" charset="0"/>
              </a:rPr>
              <a:t>Слободан Вишекруна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762000"/>
            <a:ext cx="10763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6" descr="r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DSCN1491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895600"/>
            <a:ext cx="2743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4038600" cy="6400800"/>
          </a:xfrm>
        </p:spPr>
        <p:txBody>
          <a:bodyPr/>
          <a:lstStyle/>
          <a:p>
            <a:pPr eaLnBrk="1" hangingPunct="1">
              <a:defRPr/>
            </a:pPr>
            <a:endParaRPr lang="sr-Cyrl-CS" smtClean="0"/>
          </a:p>
          <a:p>
            <a:pPr eaLnBrk="1" hangingPunct="1">
              <a:defRPr/>
            </a:pPr>
            <a:endParaRPr lang="sr-Cyrl-CS" smtClean="0"/>
          </a:p>
          <a:p>
            <a:pPr eaLnBrk="1" hangingPunct="1">
              <a:defRPr/>
            </a:pPr>
            <a:endParaRPr lang="sr-Cyrl-C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r-Cyrl-CS" smtClean="0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90800" y="304800"/>
            <a:ext cx="4038600" cy="640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Cyrl-CS" sz="2400" b="1" smtClean="0">
                <a:solidFill>
                  <a:srgbClr val="2703C1"/>
                </a:solidFill>
                <a:effectLst/>
                <a:latin typeface="Tahoma" pitchFamily="34" charset="0"/>
              </a:rPr>
              <a:t>Позиционирање судија</a:t>
            </a:r>
          </a:p>
          <a:p>
            <a:pPr eaLnBrk="1" hangingPunct="1">
              <a:buFont typeface="Wingdings" pitchFamily="2" charset="2"/>
              <a:buNone/>
            </a:pPr>
            <a:endParaRPr lang="sr-Cyrl-CS" sz="2400" b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sz="2200" smtClean="0">
                <a:solidFill>
                  <a:srgbClr val="2703C1"/>
                </a:solidFill>
                <a:effectLst/>
                <a:latin typeface="Tahoma" pitchFamily="34" charset="0"/>
              </a:rPr>
              <a:t>Гол судија никад не улази у голманов простор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Cyrl-CS" sz="2200" smtClean="0">
                <a:solidFill>
                  <a:srgbClr val="2703C1"/>
                </a:solidFill>
                <a:effectLst/>
                <a:latin typeface="Tahoma" pitchFamily="34" charset="0"/>
              </a:rPr>
              <a:t>Позиција код слободног бацања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Cyrl-CS" sz="2200" smtClean="0">
                <a:solidFill>
                  <a:srgbClr val="2703C1"/>
                </a:solidFill>
                <a:effectLst/>
                <a:latin typeface="Tahoma" pitchFamily="34" charset="0"/>
              </a:rPr>
              <a:t>Гол судија не показује прогресивну казну када судија у пољу први свира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Cyrl-CS" sz="2200" smtClean="0">
                <a:solidFill>
                  <a:srgbClr val="2703C1"/>
                </a:solidFill>
                <a:effectLst/>
                <a:latin typeface="Tahoma" pitchFamily="34" charset="0"/>
              </a:rPr>
              <a:t>Гол судија не мора показивати правац слободног бацања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Cyrl-CS" sz="2200" smtClean="0">
                <a:solidFill>
                  <a:srgbClr val="2703C1"/>
                </a:solidFill>
                <a:effectLst/>
                <a:latin typeface="Tahoma" pitchFamily="34" charset="0"/>
              </a:rPr>
              <a:t>Мењање дијагонално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Cyrl-CS" sz="2200" smtClean="0">
                <a:solidFill>
                  <a:srgbClr val="2703C1"/>
                </a:solidFill>
                <a:effectLst/>
                <a:latin typeface="Tahoma" pitchFamily="34" charset="0"/>
              </a:rPr>
              <a:t>Кретање код контранапада</a:t>
            </a:r>
            <a:endParaRPr lang="en-US" sz="2200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9" descr="svedska nemačka nor 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11430"/>
            <a:ext cx="2057400" cy="294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Picture 4" descr="Kopija od DSCN1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52400"/>
            <a:ext cx="1981200" cy="260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458200" cy="762000"/>
          </a:xfrm>
        </p:spPr>
        <p:txBody>
          <a:bodyPr/>
          <a:lstStyle/>
          <a:p>
            <a:pPr eaLnBrk="1" hangingPunct="1"/>
            <a:r>
              <a:rPr lang="sr-Cyrl-CS" smtClean="0">
                <a:solidFill>
                  <a:srgbClr val="2703C1"/>
                </a:solidFill>
                <a:effectLst/>
                <a:latin typeface="Tahoma" pitchFamily="34" charset="0"/>
              </a:rPr>
              <a:t>САРАДЊА ТОКОМ ПРЕКИДА</a:t>
            </a:r>
            <a:endParaRPr lang="en-US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91440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en-US" sz="2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sz="2400" i="1" smtClean="0">
                <a:solidFill>
                  <a:srgbClr val="2703C1"/>
                </a:solidFill>
                <a:effectLst/>
                <a:latin typeface="Tahoma" pitchFamily="34" charset="0"/>
              </a:rPr>
              <a:t>УВЕСТИ РЕД КОД ЗАПИСНИЧКОГ СТОЛА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sz="2400" i="1" smtClean="0">
                <a:solidFill>
                  <a:srgbClr val="2703C1"/>
                </a:solidFill>
                <a:effectLst/>
                <a:latin typeface="Tahoma" pitchFamily="34" charset="0"/>
              </a:rPr>
              <a:t>НЕ РАСПРАВЉАТИ О ПОГРЕШНИМ ОДЛУКАМА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sz="2400" i="1" smtClean="0">
                <a:solidFill>
                  <a:srgbClr val="2703C1"/>
                </a:solidFill>
                <a:effectLst/>
                <a:latin typeface="Tahoma" pitchFamily="34" charset="0"/>
              </a:rPr>
              <a:t>МОГУЋЕ СУГЕРИСАЊЕ О ПРИВРЕМЕНОМ ИЛИ ТРАЈНОМ ПРЕКИДУ УТАКМИЦЕ</a:t>
            </a:r>
          </a:p>
          <a:p>
            <a:pPr marL="361950" lvl="1" indent="0" algn="ctr" eaLnBrk="1" hangingPunct="1">
              <a:buFont typeface="Wingdings" pitchFamily="2" charset="2"/>
              <a:buNone/>
            </a:pPr>
            <a:r>
              <a:rPr lang="sr-Cyrl-CS" b="1" i="1" u="sng" smtClean="0">
                <a:solidFill>
                  <a:srgbClr val="FC1402"/>
                </a:solidFill>
                <a:effectLst/>
                <a:latin typeface="Tahoma" pitchFamily="34" charset="0"/>
              </a:rPr>
              <a:t>СУДИЈЕ ДОНОСЕ ЗАЈЕДНИЧКУ ОДЛУКУ</a:t>
            </a:r>
            <a:r>
              <a:rPr lang="en-US" b="1" i="1" u="sng" smtClean="0">
                <a:solidFill>
                  <a:srgbClr val="FC1402"/>
                </a:solidFill>
                <a:effectLst/>
                <a:latin typeface="Tahoma" pitchFamily="34" charset="0"/>
              </a:rPr>
              <a:t>!</a:t>
            </a:r>
          </a:p>
        </p:txBody>
      </p:sp>
      <p:pic>
        <p:nvPicPr>
          <p:cNvPr id="4" name="Picture 3" descr="Kopija od DSCN1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419600"/>
            <a:ext cx="2200551" cy="223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/>
            <a:r>
              <a:rPr lang="sr-Cyrl-CS" sz="4000" smtClean="0">
                <a:solidFill>
                  <a:srgbClr val="2703C1"/>
                </a:solidFill>
                <a:effectLst/>
                <a:latin typeface="Tahoma" pitchFamily="34" charset="0"/>
              </a:rPr>
              <a:t>САРАДЊА У СПЕЦИФИЧНИМ СИТУАЦИЈАМА</a:t>
            </a:r>
            <a:endParaRPr lang="en-US" sz="4000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1000" b="1" i="1" u="sng" smtClean="0">
              <a:solidFill>
                <a:srgbClr val="FC1402"/>
              </a:solidFill>
              <a:effectLst/>
              <a:latin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sr-Cyrl-CS" sz="3000" b="1" i="1" u="sng" smtClean="0">
                <a:solidFill>
                  <a:srgbClr val="FC1402"/>
                </a:solidFill>
                <a:effectLst/>
                <a:latin typeface="Tahoma" pitchFamily="34" charset="0"/>
              </a:rPr>
              <a:t>ИЗВОЂЕЊЕ СЛОБОДНОГ БАЦАЊА, НАКОН ЗАВРШНОГ СИГНАЛА</a:t>
            </a:r>
          </a:p>
          <a:p>
            <a:pPr eaLnBrk="1" hangingPunct="1">
              <a:buFont typeface="Wingdings" pitchFamily="2" charset="2"/>
              <a:buNone/>
            </a:pPr>
            <a:endParaRPr lang="sr-Cyrl-CS" sz="1000" b="1" i="1" smtClean="0">
              <a:solidFill>
                <a:srgbClr val="FC1402"/>
              </a:solidFill>
              <a:effectLst/>
              <a:latin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sr-Cyrl-CS" sz="3000" b="1" i="1" u="sng" smtClean="0">
                <a:solidFill>
                  <a:srgbClr val="2703C1"/>
                </a:solidFill>
                <a:effectLst/>
                <a:latin typeface="Tahoma" pitchFamily="34" charset="0"/>
              </a:rPr>
              <a:t>ЕКИПА КОЈА ИЗВОДИ БАЦАЊЕ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Cyrl-CS" sz="3000" i="1" smtClean="0">
                <a:solidFill>
                  <a:srgbClr val="2703C1"/>
                </a:solidFill>
                <a:effectLst/>
                <a:latin typeface="Tahoma" pitchFamily="34" charset="0"/>
              </a:rPr>
              <a:t>Може заменити само извођача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Cyrl-CS" sz="3000" i="1" smtClean="0">
                <a:solidFill>
                  <a:srgbClr val="2703C1"/>
                </a:solidFill>
                <a:effectLst/>
                <a:latin typeface="Tahoma" pitchFamily="34" charset="0"/>
              </a:rPr>
              <a:t>Саиграчи извођача удаљени 3 метра</a:t>
            </a:r>
          </a:p>
          <a:p>
            <a:pPr eaLnBrk="1" hangingPunct="1">
              <a:buFontTx/>
              <a:buNone/>
            </a:pPr>
            <a:endParaRPr lang="sr-Cyrl-CS" sz="10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sr-Cyrl-CS" sz="3000" b="1" i="1" u="sng" smtClean="0">
                <a:solidFill>
                  <a:srgbClr val="2703C1"/>
                </a:solidFill>
                <a:effectLst/>
                <a:latin typeface="Tahoma" pitchFamily="34" charset="0"/>
              </a:rPr>
              <a:t>ЕКИПА КОЈА ЈЕ У ОДБРАНИ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Cyrl-CS" sz="3000" i="1" smtClean="0">
                <a:solidFill>
                  <a:srgbClr val="2703C1"/>
                </a:solidFill>
                <a:effectLst/>
                <a:latin typeface="Tahoma" pitchFamily="34" charset="0"/>
              </a:rPr>
              <a:t>Може заменити само повређеног голмана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sr-Cyrl-CS" sz="3000" i="1" smtClean="0">
                <a:solidFill>
                  <a:srgbClr val="2703C1"/>
                </a:solidFill>
                <a:effectLst/>
                <a:latin typeface="Tahoma" pitchFamily="34" charset="0"/>
              </a:rPr>
              <a:t>Играчи удаљени 3 метра од извођача</a:t>
            </a:r>
            <a:endParaRPr lang="en-US" sz="3000" b="1" i="1" u="sng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274638"/>
            <a:ext cx="7696200" cy="1143000"/>
          </a:xfrm>
        </p:spPr>
        <p:txBody>
          <a:bodyPr/>
          <a:lstStyle/>
          <a:p>
            <a:pPr eaLnBrk="1" hangingPunct="1"/>
            <a:r>
              <a:rPr lang="sr-Cyrl-CS" smtClean="0">
                <a:solidFill>
                  <a:srgbClr val="2703C1"/>
                </a:solidFill>
                <a:effectLst/>
                <a:latin typeface="Tahoma" pitchFamily="34" charset="0"/>
              </a:rPr>
              <a:t>НАКОН ЗАВРШЕТКА УТАКМИЦЕ</a:t>
            </a:r>
            <a:endParaRPr lang="en-US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058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ПЕРИОД НЕПОСРЕДНО НАКОН ЗАВРШЕТКА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sr-Cyrl-CS" sz="10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ОДЛАЗАК У СЛУЖБЕНЕ ПРОСТОРИЈЕ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sr-Cyrl-CS" sz="12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АНАЛИЗА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sr-Cyrl-CS" sz="10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ОДЛАЗАК СА МЕСТА ОДИГРАВАЊА</a:t>
            </a:r>
            <a:endParaRPr lang="en-US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i="1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>
                <a:solidFill>
                  <a:srgbClr val="2703C1"/>
                </a:solidFill>
                <a:latin typeface="Verdana" pitchFamily="34" charset="0"/>
              </a:rPr>
              <a:t>ПЕРИОД НЕПОСРЕДНО НАКОН ЗАВРШЕТКА</a:t>
            </a:r>
            <a:endParaRPr lang="en-US" sz="4000" smtClean="0">
              <a:solidFill>
                <a:srgbClr val="2703C1"/>
              </a:solidFill>
              <a:latin typeface="Verdan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en-US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ВОДИТИ РАЧУНА О ПОТЕНЦИЈАЛНИМ ИЗНЕНАДНИМ РЕАКЦИЈАМА ИГРАЧА ИЛИ СЛУЖБЕНИХ ПРЕДСТАВНИКА</a:t>
            </a:r>
          </a:p>
          <a:p>
            <a:pPr eaLnBrk="1" hangingPunct="1">
              <a:buFont typeface="Wingdings" pitchFamily="2" charset="2"/>
              <a:buNone/>
            </a:pPr>
            <a:endParaRPr lang="sr-Cyrl-CS" sz="1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ИЗБЕЋИ НЕПОТРЕБНЕ КОМЕНТАРЕ</a:t>
            </a:r>
            <a:endParaRPr lang="en-US" i="1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>
                <a:solidFill>
                  <a:srgbClr val="2703C1"/>
                </a:solidFill>
                <a:effectLst/>
                <a:latin typeface="Tahoma" pitchFamily="34" charset="0"/>
              </a:rPr>
              <a:t>ОДЛАЗАК У СЛУЖБЕНЕ ПРОСТОРИЈЕ</a:t>
            </a:r>
            <a:endParaRPr lang="en-US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Побринути се за несметан и безбедан одлазак у службене просторије</a:t>
            </a:r>
            <a:endParaRPr lang="en-US" i="1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pic>
        <p:nvPicPr>
          <p:cNvPr id="17412" name="Picture 7" descr="DSCF27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31242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>
                <a:solidFill>
                  <a:srgbClr val="2703C1"/>
                </a:solidFill>
                <a:effectLst/>
                <a:latin typeface="Tahoma" pitchFamily="34" charset="0"/>
              </a:rPr>
              <a:t>АНАЛИЗА</a:t>
            </a:r>
            <a:endParaRPr lang="en-US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Ако услови дозвољавају, потребно је анализу обавити одмах након завршетка утакмице у </a:t>
            </a: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службеним </a:t>
            </a: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просторијама</a:t>
            </a:r>
            <a:endParaRPr lang="sr-Cyrl-CS" sz="28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Судије попуњавају Извештај </a:t>
            </a: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о </a:t>
            </a: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суђењу</a:t>
            </a:r>
            <a:endParaRPr lang="sr-Cyrl-CS" sz="28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Присутни само Контролор и </a:t>
            </a: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судије</a:t>
            </a: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!!!</a:t>
            </a:r>
            <a:endParaRPr lang="sr-Cyrl-CS" sz="1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У току </a:t>
            </a: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анализе </a:t>
            </a:r>
            <a:r>
              <a:rPr lang="sr-Cyrl-CS" sz="2800" i="1" smtClean="0">
                <a:solidFill>
                  <a:srgbClr val="FC1402"/>
                </a:solidFill>
                <a:effectLst/>
                <a:latin typeface="Tahoma" pitchFamily="34" charset="0"/>
              </a:rPr>
              <a:t>ИСКРЕНО</a:t>
            </a: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 </a:t>
            </a: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и </a:t>
            </a:r>
            <a:r>
              <a:rPr lang="sr-Cyrl-CS" sz="2800" i="1" smtClean="0">
                <a:solidFill>
                  <a:srgbClr val="FC1402"/>
                </a:solidFill>
                <a:effectLst/>
                <a:latin typeface="Tahoma" pitchFamily="34" charset="0"/>
              </a:rPr>
              <a:t>САМОКРИТИЧНО</a:t>
            </a:r>
            <a:endParaRPr lang="en-US" sz="2800" i="1" smtClean="0">
              <a:solidFill>
                <a:srgbClr val="FC1402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>
                <a:solidFill>
                  <a:srgbClr val="2703C1"/>
                </a:solidFill>
                <a:effectLst/>
                <a:latin typeface="Tahoma" pitchFamily="34" charset="0"/>
              </a:rPr>
              <a:t>ОДЛАЗАК СА МЕСТА ОДИГРАВАЊА</a:t>
            </a:r>
            <a:endParaRPr lang="en-US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297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Делегат – контролор одлази кући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sr-Cyrl-CS" sz="1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Сачињава Извештај о суђењу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sr-Cyrl-CS" sz="1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Доставља Директору лиге (Помоћнику)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sr-Cyrl-CS" sz="1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Доставља судијама</a:t>
            </a:r>
            <a:endParaRPr lang="en-US" i="1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>
                <a:solidFill>
                  <a:srgbClr val="2703C1"/>
                </a:solidFill>
                <a:effectLst/>
                <a:latin typeface="Tahoma" pitchFamily="34" charset="0"/>
              </a:rPr>
              <a:t>ОСОБИНЕ</a:t>
            </a:r>
            <a:br>
              <a:rPr lang="sr-Cyrl-CS" smtClean="0">
                <a:solidFill>
                  <a:srgbClr val="2703C1"/>
                </a:solidFill>
                <a:effectLst/>
                <a:latin typeface="Tahoma" pitchFamily="34" charset="0"/>
              </a:rPr>
            </a:br>
            <a:r>
              <a:rPr lang="sr-Cyrl-CS" smtClean="0">
                <a:solidFill>
                  <a:srgbClr val="2703C1"/>
                </a:solidFill>
                <a:effectLst/>
                <a:latin typeface="Tahoma" pitchFamily="34" charset="0"/>
              </a:rPr>
              <a:t>ДЕЛЕГАТА – КОНТРОЛОРА</a:t>
            </a:r>
            <a:endParaRPr lang="en-US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АУТОРИТЕТ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ДОБРА КОМУНИКАЦИЈА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ДОБРО ПОЗНАВАЊЕ ПРАВИЛА РУКОМЕТНЕ ИГРЕ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ОБЈЕКТИВНОСТ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ДОБРЕ МОРАЛНЕ ОСОБИНЕ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УРЕДНОСТ  И ОБЛАЧЕЊЕ</a:t>
            </a:r>
            <a:endParaRPr lang="en-US" i="1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z="4000" smtClean="0">
                <a:solidFill>
                  <a:srgbClr val="2703C1"/>
                </a:solidFill>
                <a:effectLst/>
                <a:latin typeface="Verdana" pitchFamily="34" charset="0"/>
              </a:rPr>
              <a:t>ДЕЛЕГАТ-КОНТРОЛОР МОРА </a:t>
            </a:r>
            <a:r>
              <a:rPr lang="sr-Cyrl-CS" sz="4000" smtClean="0">
                <a:solidFill>
                  <a:srgbClr val="2703C1"/>
                </a:solidFill>
                <a:effectLst/>
                <a:latin typeface="Verdana" pitchFamily="34" charset="0"/>
              </a:rPr>
              <a:t>ДА ИМА:</a:t>
            </a:r>
            <a:endParaRPr lang="en-US" sz="4000" smtClean="0">
              <a:solidFill>
                <a:srgbClr val="2703C1"/>
              </a:solidFill>
              <a:effectLst/>
              <a:latin typeface="Verdana" pitchFamily="34" charset="0"/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sr-Cyrl-CS" sz="1000" i="1" dirty="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sr-Cyrl-CS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Правила </a:t>
            </a: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рукометне </a:t>
            </a: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игре</a:t>
            </a:r>
            <a:endParaRPr lang="sr-Cyrl-CS" sz="1000" i="1" dirty="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Пропозиције </a:t>
            </a: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такмичења</a:t>
            </a:r>
            <a:endParaRPr lang="sr-Cyrl-CS" sz="1000" i="1" dirty="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sr-Cyrl-CS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Упутство за </a:t>
            </a: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обављање </a:t>
            </a: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дужности</a:t>
            </a:r>
            <a:endParaRPr lang="sr-Cyrl-CS" sz="1000" i="1" dirty="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sr-Cyrl-CS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Обрасце које је прописао </a:t>
            </a: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Директор </a:t>
            </a: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лиге</a:t>
            </a:r>
            <a:endParaRPr lang="sr-Cyrl-CS" sz="1000" i="1" dirty="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sr-Cyrl-CS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Пиштаљку, штоперицу, црвени и жути картон, картон за ТА</a:t>
            </a:r>
            <a:endParaRPr lang="en-US" sz="2800" dirty="0" smtClean="0">
              <a:solidFill>
                <a:srgbClr val="2703C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u="sng" smtClean="0">
                <a:solidFill>
                  <a:srgbClr val="2703C1"/>
                </a:solidFill>
                <a:effectLst/>
                <a:latin typeface="Tahoma" pitchFamily="34" charset="0"/>
              </a:rPr>
              <a:t>САРАДЊА</a:t>
            </a:r>
            <a:endParaRPr lang="en-US" u="sng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077200" cy="2819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sr-Cyrl-CS" sz="4000" i="1" smtClean="0">
                <a:solidFill>
                  <a:srgbClr val="2703C1"/>
                </a:solidFill>
                <a:effectLst/>
                <a:latin typeface="Tahoma" pitchFamily="34" charset="0"/>
              </a:rPr>
              <a:t>ПРЕ УТАКМИЦЕ</a:t>
            </a:r>
          </a:p>
          <a:p>
            <a:pPr eaLnBrk="1" hangingPunct="1">
              <a:buFont typeface="Wingdings" pitchFamily="2" charset="2"/>
              <a:buNone/>
            </a:pPr>
            <a:endParaRPr lang="sr-Cyrl-CS" sz="12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sz="4000" i="1" smtClean="0">
                <a:solidFill>
                  <a:srgbClr val="2703C1"/>
                </a:solidFill>
                <a:effectLst/>
                <a:latin typeface="Tahoma" pitchFamily="34" charset="0"/>
              </a:rPr>
              <a:t>ЗА ВРЕМЕ УТАКМИЦЕ</a:t>
            </a:r>
          </a:p>
          <a:p>
            <a:pPr eaLnBrk="1" hangingPunct="1">
              <a:buFont typeface="Wingdings" pitchFamily="2" charset="2"/>
              <a:buChar char="ü"/>
            </a:pPr>
            <a:endParaRPr lang="sr-Cyrl-CS" sz="12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sz="4000" i="1" smtClean="0">
                <a:solidFill>
                  <a:srgbClr val="2703C1"/>
                </a:solidFill>
                <a:effectLst/>
                <a:latin typeface="Tahoma" pitchFamily="34" charset="0"/>
              </a:rPr>
              <a:t>ПОСЛЕ УТАКМИЦЕ</a:t>
            </a:r>
            <a:endParaRPr lang="en-US" sz="4000" i="1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pic>
        <p:nvPicPr>
          <p:cNvPr id="4100" name="Picture 6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581400"/>
            <a:ext cx="3286125" cy="293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640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Cyrl-CS" sz="4000" b="1" u="sng" dirty="0" smtClean="0">
                <a:solidFill>
                  <a:srgbClr val="2703C1"/>
                </a:solidFill>
                <a:effectLst/>
                <a:latin typeface="Tahoma" pitchFamily="34" charset="0"/>
              </a:rPr>
              <a:t>ЗАДАТАК: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sr-Cyrl-CS" b="1" u="sng" dirty="0" smtClean="0">
              <a:solidFill>
                <a:srgbClr val="2703C1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r-Cyrl-CS" sz="28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Усмерава судије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sr-Cyrl-CS" sz="1400" i="1" dirty="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r-Cyrl-CS" sz="28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Прати судије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sr-Cyrl-CS" sz="1400" i="1" dirty="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r-Cyrl-CS" sz="28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Контролише судије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sr-Cyrl-CS" sz="1400" i="1" dirty="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r-Cyrl-CS" sz="28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Оцењује судије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sr-Cyrl-CS" sz="1400" i="1" dirty="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r-Cyrl-CS" sz="28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Пружа максималну подршку судијама</a:t>
            </a:r>
            <a:endParaRPr lang="en-US" sz="2800" b="1" i="1" dirty="0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pic>
        <p:nvPicPr>
          <p:cNvPr id="22531" name="Picture 8" descr="DSC01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419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705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4400" b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ХВАЛА НА ПАЖЊИ 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7200" b="1" dirty="0" smtClean="0">
                <a:solidFill>
                  <a:srgbClr val="2703C1"/>
                </a:solidFill>
                <a:latin typeface="Arial" charset="0"/>
              </a:rPr>
              <a:t> </a:t>
            </a:r>
            <a:endParaRPr lang="sr-Cyrl-CS" sz="5400" b="1" dirty="0" smtClean="0">
              <a:solidFill>
                <a:srgbClr val="2703C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Cyrl-CS" sz="7200" b="1" dirty="0" smtClean="0">
              <a:solidFill>
                <a:srgbClr val="2703C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Cyrl-CS" sz="6000" b="1" dirty="0" smtClean="0">
              <a:solidFill>
                <a:srgbClr val="2703C1"/>
              </a:solidFill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Cyrl-CS" sz="2800" dirty="0" smtClean="0">
              <a:solidFill>
                <a:srgbClr val="2703C1"/>
              </a:solidFill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Cyrl-CS" sz="2800" dirty="0" smtClean="0">
              <a:solidFill>
                <a:srgbClr val="2703C1"/>
              </a:solidFill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Cyrl-CS" sz="2800" dirty="0" smtClean="0">
              <a:solidFill>
                <a:srgbClr val="2703C1"/>
              </a:solidFill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Cyrl-CS" sz="2800" dirty="0" smtClean="0">
              <a:solidFill>
                <a:srgbClr val="2703C1"/>
              </a:solidFill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800" dirty="0" smtClean="0">
                <a:solidFill>
                  <a:srgbClr val="2703C1"/>
                </a:solidFill>
                <a:latin typeface="Arial" charset="0"/>
              </a:rPr>
              <a:t>Слободан Вишекруна</a:t>
            </a:r>
            <a:endParaRPr lang="en-US" sz="2800" dirty="0" smtClean="0">
              <a:solidFill>
                <a:srgbClr val="2703C1"/>
              </a:solidFill>
              <a:latin typeface="Vladimir Script" pitchFamily="66" charset="0"/>
            </a:endParaRPr>
          </a:p>
        </p:txBody>
      </p:sp>
      <p:pic>
        <p:nvPicPr>
          <p:cNvPr id="23555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2296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>
                <a:solidFill>
                  <a:srgbClr val="2703C1"/>
                </a:solidFill>
                <a:effectLst/>
                <a:latin typeface="Tahoma" pitchFamily="34" charset="0"/>
              </a:rPr>
              <a:t>ПРЕ УТАКМИЦЕ</a:t>
            </a:r>
            <a:endParaRPr lang="en-US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sr-Cyrl-CS" sz="28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МЕЂУСОБНО ОБАВЕШТАВАЊЕ О ТЕРМИНУ И МЕСТУ ОДИГРАВАЊА УТАКМИЦЕ</a:t>
            </a:r>
          </a:p>
          <a:p>
            <a:pPr eaLnBrk="1" hangingPunct="1">
              <a:buFont typeface="Wingdings" pitchFamily="2" charset="2"/>
              <a:buChar char="ü"/>
            </a:pPr>
            <a:endParaRPr lang="sr-Cyrl-CS" sz="1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ДОГОВОР О НАЧИНУ ДОЛАСКА НА УТАКМИЦУ</a:t>
            </a:r>
          </a:p>
          <a:p>
            <a:pPr eaLnBrk="1" hangingPunct="1">
              <a:buFont typeface="Wingdings" pitchFamily="2" charset="2"/>
              <a:buChar char="ü"/>
            </a:pPr>
            <a:endParaRPr lang="sr-Cyrl-CS" sz="1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ДОЛАЗАК НА МЕСТО ОДИГРАВАЊА</a:t>
            </a:r>
          </a:p>
          <a:p>
            <a:pPr eaLnBrk="1" hangingPunct="1">
              <a:buFont typeface="Wingdings" pitchFamily="2" charset="2"/>
              <a:buChar char="ü"/>
            </a:pPr>
            <a:endParaRPr lang="sr-Cyrl-CS" sz="1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ПЕРИОД ОД ТРЕНУТКА ДОЛАСКА ДО ПОЧЕТКА УТАКМИЦЕ</a:t>
            </a:r>
            <a:endParaRPr lang="en-US" sz="2800" i="1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sr-Cyrl-CS" sz="4000" smtClean="0">
                <a:solidFill>
                  <a:srgbClr val="2703C1"/>
                </a:solidFill>
                <a:effectLst/>
                <a:latin typeface="Tahoma" pitchFamily="34" charset="0"/>
              </a:rPr>
              <a:t>ПЕРИОД ОД ТРЕНУТКА ДОЛАСКА ДО ПОЧЕТКА УТАКМИЦЕ</a:t>
            </a:r>
            <a:endParaRPr lang="en-US" sz="4000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2400" dirty="0" smtClean="0">
                <a:solidFill>
                  <a:srgbClr val="2703C1"/>
                </a:solidFill>
                <a:effectLst/>
                <a:latin typeface="Tahoma" pitchFamily="34" charset="0"/>
              </a:rPr>
              <a:t>ПСИХОЛОШКИ ДЕО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sz="20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Створити међусобно поверење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sz="20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Природна атмосфера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sz="20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Концентрација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sr-Cyrl-CS" sz="18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Устаљени ритуал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sr-Cyrl-CS" sz="18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Успостављање контакта са главним играчима екипе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r-Cyrl-CS" sz="1400" dirty="0" smtClean="0">
              <a:solidFill>
                <a:srgbClr val="2703C1"/>
              </a:solidFill>
              <a:effectLst/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2400" dirty="0" smtClean="0">
                <a:solidFill>
                  <a:srgbClr val="2703C1"/>
                </a:solidFill>
                <a:effectLst/>
                <a:latin typeface="Tahoma" pitchFamily="34" charset="0"/>
              </a:rPr>
              <a:t>ТЕХНИЧКИ ДЕО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sz="20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Технички састанак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sz="20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Контрола семафора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sz="20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Подела картона за ТА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sz="20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Контрола записника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sz="20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Провера штоперице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sz="20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Црвени, жути картон, пиштаљка...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sz="20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Картони за времена искључења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sr-Cyrl-CS" sz="2000" i="1" dirty="0" smtClean="0">
                <a:solidFill>
                  <a:srgbClr val="2703C1"/>
                </a:solidFill>
                <a:effectLst/>
                <a:latin typeface="Tahoma" pitchFamily="34" charset="0"/>
              </a:rPr>
              <a:t>Избор лопте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solidFill>
                <a:srgbClr val="2703C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>
                <a:solidFill>
                  <a:srgbClr val="2703C1"/>
                </a:solidFill>
                <a:effectLst/>
                <a:latin typeface="Tahoma" pitchFamily="34" charset="0"/>
              </a:rPr>
              <a:t>ЗА ВРЕМЕ УТАКМИЦЕ</a:t>
            </a:r>
            <a:endParaRPr lang="en-US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10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САРАДЊА ТОКОМ ТРАЈАЊА ИГРЕ</a:t>
            </a:r>
            <a:endParaRPr lang="sr-Cyrl-CS" sz="1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САРАДЊА ТОКОМ ПРЕКИДА</a:t>
            </a:r>
            <a:endParaRPr lang="sr-Cyrl-CS" sz="1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САРАДЊА ТОКОМ ПАУЗЕ ИЗМЕЂУ ДВА ПОЛУВРЕМЕНА</a:t>
            </a:r>
            <a:endParaRPr lang="sr-Cyrl-CS" sz="14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sr-Cyrl-CS" i="1" smtClean="0">
                <a:solidFill>
                  <a:srgbClr val="2703C1"/>
                </a:solidFill>
                <a:effectLst/>
                <a:latin typeface="Tahoma" pitchFamily="34" charset="0"/>
              </a:rPr>
              <a:t>САРАДЊА У СПЕЦИФИЧНИМ СИТУАЦИЈАМА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sr-Cyrl-CS" smtClean="0">
                <a:solidFill>
                  <a:srgbClr val="2703C1"/>
                </a:solidFill>
                <a:effectLst/>
                <a:latin typeface="Verdana" pitchFamily="34" charset="0"/>
              </a:rPr>
              <a:t>САРАДЊА ТОКОМ ТРАЈАЊА ИГРЕ</a:t>
            </a:r>
            <a:endParaRPr lang="en-US" smtClean="0">
              <a:solidFill>
                <a:srgbClr val="2703C1"/>
              </a:solidFill>
              <a:effectLst/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Cyrl-CS" sz="2400" i="1" smtClean="0">
                <a:solidFill>
                  <a:srgbClr val="2703C1"/>
                </a:solidFill>
                <a:effectLst/>
                <a:latin typeface="Tahoma" pitchFamily="34" charset="0"/>
              </a:rPr>
              <a:t>Јасно дати свима до знања да имате поверења у судије и да их нећете “напустити”, без обзира на то да ли сте сагласни са њиховим одлукама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Cyrl-CS" sz="2400" i="1" smtClean="0">
                <a:solidFill>
                  <a:srgbClr val="FC1402"/>
                </a:solidFill>
                <a:effectLst/>
                <a:latin typeface="Tahoma" pitchFamily="34" charset="0"/>
              </a:rPr>
              <a:t>НЕ ПОКАЗИВАТИ ЕВЕНТУАЛНО НЕЗАДОВОЉСТВО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Cyrl-CS" sz="2400" i="1" smtClean="0">
                <a:solidFill>
                  <a:srgbClr val="2703C1"/>
                </a:solidFill>
                <a:effectLst/>
                <a:latin typeface="Tahoma" pitchFamily="34" charset="0"/>
              </a:rPr>
              <a:t>Контролисати рад записничара и мер. времена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Cyrl-CS" sz="2400" i="1" smtClean="0">
                <a:solidFill>
                  <a:srgbClr val="2703C1"/>
                </a:solidFill>
                <a:effectLst/>
                <a:latin typeface="Tahoma" pitchFamily="34" charset="0"/>
              </a:rPr>
              <a:t>Контрола тренерске зоне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Cyrl-CS" sz="2400" i="1" smtClean="0">
                <a:solidFill>
                  <a:srgbClr val="2703C1"/>
                </a:solidFill>
                <a:effectLst/>
                <a:latin typeface="Tahoma" pitchFamily="34" charset="0"/>
              </a:rPr>
              <a:t>Водити сопствену евиденцију података и догађаја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Cyrl-CS" sz="2400" i="1" smtClean="0">
                <a:solidFill>
                  <a:srgbClr val="2703C1"/>
                </a:solidFill>
                <a:effectLst/>
                <a:latin typeface="Tahoma" pitchFamily="34" charset="0"/>
              </a:rPr>
              <a:t>Савете давати само када је неопходно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Cyrl-CS" sz="2400" i="1" smtClean="0">
                <a:solidFill>
                  <a:srgbClr val="2703C1"/>
                </a:solidFill>
                <a:effectLst/>
                <a:latin typeface="Tahoma" pitchFamily="34" charset="0"/>
              </a:rPr>
              <a:t>Судијама скренути пажњу на могућност доношења погрешне одлуке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Cyrl-CS" sz="2400" i="1" smtClean="0">
                <a:solidFill>
                  <a:srgbClr val="2703C1"/>
                </a:solidFill>
                <a:effectLst/>
                <a:latin typeface="Tahoma" pitchFamily="34" charset="0"/>
              </a:rPr>
              <a:t>Примедбе морају бити неутралне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Cyrl-CS" sz="2400" i="1" smtClean="0">
                <a:solidFill>
                  <a:srgbClr val="2703C1"/>
                </a:solidFill>
                <a:effectLst/>
                <a:latin typeface="Tahoma" pitchFamily="34" charset="0"/>
              </a:rPr>
              <a:t>Одржавање ненаметљивог контакта са свим актерима</a:t>
            </a:r>
            <a:endParaRPr lang="en-US" sz="2400" i="1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sr-Cyrl-CS" sz="2800" smtClean="0">
                <a:solidFill>
                  <a:srgbClr val="2703C1"/>
                </a:solidFill>
                <a:effectLst/>
                <a:latin typeface="Tahoma" pitchFamily="34" charset="0"/>
              </a:rPr>
              <a:t>Комуникација:</a:t>
            </a:r>
          </a:p>
          <a:p>
            <a:pPr marL="361950" indent="-361950" eaLnBrk="1" hangingPunct="1">
              <a:buFont typeface="Wingdings" pitchFamily="2" charset="2"/>
              <a:buChar char="ü"/>
              <a:defRPr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Треба се насмешити у току игре</a:t>
            </a:r>
          </a:p>
          <a:p>
            <a:pPr marL="361950" indent="-361950" eaLnBrk="1" hangingPunct="1">
              <a:buFont typeface="Wingdings" pitchFamily="2" charset="2"/>
              <a:buChar char="ü"/>
              <a:defRPr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Не треба ставити ’’маску’’ при уласку у халу</a:t>
            </a:r>
          </a:p>
          <a:p>
            <a:pPr marL="361950" indent="-361950" eaLnBrk="1" hangingPunct="1">
              <a:buFont typeface="Wingdings" pitchFamily="2" charset="2"/>
              <a:buChar char="ü"/>
              <a:defRPr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Коришћење искуства из претходних утакмица</a:t>
            </a:r>
          </a:p>
          <a:p>
            <a:pPr marL="361950" indent="-361950" eaLnBrk="1" hangingPunct="1">
              <a:buFont typeface="Wingdings" pitchFamily="2" charset="2"/>
              <a:buChar char="ü"/>
              <a:defRPr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Комуникација без ‘’звиждука’’  - ухватити погледом играча, кад је лопта на другој страни</a:t>
            </a:r>
          </a:p>
          <a:p>
            <a:pPr marL="361950" indent="-361950" eaLnBrk="1" hangingPunct="1">
              <a:buFont typeface="Wingdings" pitchFamily="2" charset="2"/>
              <a:buNone/>
              <a:defRPr/>
            </a:pPr>
            <a:endParaRPr lang="sr-Cyrl-CS" sz="1000" smtClean="0">
              <a:solidFill>
                <a:srgbClr val="2703C1"/>
              </a:solidFill>
              <a:latin typeface="Tahoma" pitchFamily="34" charset="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sr-Cyrl-CS" sz="2800" smtClean="0">
                <a:solidFill>
                  <a:srgbClr val="2703C1"/>
                </a:solidFill>
                <a:effectLst/>
                <a:latin typeface="Tahoma" pitchFamily="34" charset="0"/>
              </a:rPr>
              <a:t>Поштење:</a:t>
            </a:r>
          </a:p>
          <a:p>
            <a:pPr marL="361950" indent="-361950" eaLnBrk="1" hangingPunct="1">
              <a:buFont typeface="Wingdings" pitchFamily="2" charset="2"/>
              <a:buChar char="ü"/>
              <a:defRPr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Играчи обе екипе морају имати исти третман</a:t>
            </a:r>
          </a:p>
          <a:p>
            <a:pPr marL="361950" indent="-361950" eaLnBrk="1" hangingPunct="1">
              <a:buFont typeface="Wingdings" pitchFamily="2" charset="2"/>
              <a:buChar char="ü"/>
              <a:defRPr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Није грех признати своју грешку</a:t>
            </a:r>
          </a:p>
          <a:p>
            <a:pPr marL="361950" indent="-361950" eaLnBrk="1" hangingPunct="1">
              <a:buFont typeface="Wingdings" pitchFamily="2" charset="2"/>
              <a:buChar char="ü"/>
              <a:defRPr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’’Заборавити’’ направљену грешку</a:t>
            </a:r>
          </a:p>
          <a:p>
            <a:pPr marL="361950" indent="-361950" eaLnBrk="1" hangingPunct="1">
              <a:buFont typeface="Wingdings" pitchFamily="2" charset="2"/>
              <a:buNone/>
              <a:defRPr/>
            </a:pPr>
            <a:endParaRPr lang="sr-Cyrl-CS" sz="100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sr-Cyrl-CS" sz="2800" smtClean="0">
                <a:solidFill>
                  <a:srgbClr val="2703C1"/>
                </a:solidFill>
                <a:effectLst/>
                <a:latin typeface="Tahoma" pitchFamily="34" charset="0"/>
              </a:rPr>
              <a:t>Личност:</a:t>
            </a:r>
          </a:p>
          <a:p>
            <a:pPr marL="361950" indent="-361950" eaLnBrk="1" hangingPunct="1">
              <a:buFont typeface="Wingdings" pitchFamily="2" charset="2"/>
              <a:buChar char="ü"/>
              <a:defRPr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Изградити свој стил</a:t>
            </a:r>
          </a:p>
          <a:p>
            <a:pPr marL="361950" indent="-361950" eaLnBrk="1" hangingPunct="1">
              <a:buFont typeface="Wingdings" pitchFamily="2" charset="2"/>
              <a:buChar char="ü"/>
              <a:defRPr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Не злоупотребљавати свој положај</a:t>
            </a:r>
          </a:p>
          <a:p>
            <a:pPr marL="361950" indent="-361950" eaLnBrk="1" hangingPunct="1">
              <a:buFont typeface="Wingdings" pitchFamily="2" charset="2"/>
              <a:buChar char="ü"/>
              <a:defRPr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Одмерен приступ приликом изрицања казни</a:t>
            </a:r>
          </a:p>
          <a:p>
            <a:pPr marL="361950" indent="-361950" eaLnBrk="1" hangingPunct="1">
              <a:buFont typeface="Wingdings" pitchFamily="2" charset="2"/>
              <a:buChar char="ü"/>
              <a:defRPr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Не провоцирати започињањем разговора - дискусије</a:t>
            </a:r>
            <a:endParaRPr lang="en-US" sz="2000" i="1" dirty="0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 descr="d_24691_470_600_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886200"/>
            <a:ext cx="29210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1431925" indent="-352425" eaLnBrk="1" hangingPunct="1">
              <a:buFont typeface="Wingdings" pitchFamily="2" charset="2"/>
              <a:buNone/>
            </a:pPr>
            <a:endParaRPr lang="sr-Cyrl-CS" sz="28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marL="1431925" indent="-352425" eaLnBrk="1" hangingPunct="1">
              <a:buFont typeface="Wingdings" pitchFamily="2" charset="2"/>
              <a:buNone/>
            </a:pP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‘’Помоћ’’ екипама:</a:t>
            </a:r>
          </a:p>
          <a:p>
            <a:pPr marL="1431925" indent="-352425" eaLnBrk="1" hangingPunct="1">
              <a:buFont typeface="Wingdings" pitchFamily="2" charset="2"/>
              <a:buChar char="ü"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Није циљ ухватити играча да прави грешке</a:t>
            </a:r>
          </a:p>
          <a:p>
            <a:pPr marL="1431925" indent="-352425" eaLnBrk="1" hangingPunct="1">
              <a:buFont typeface="Wingdings" pitchFamily="2" charset="2"/>
              <a:buChar char="ü"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Циљ је ‘’помоћи’’ играчима да не праве грешке</a:t>
            </a:r>
          </a:p>
          <a:p>
            <a:pPr marL="1431925" indent="-352425" eaLnBrk="1" hangingPunct="1">
              <a:buFont typeface="Wingdings" pitchFamily="2" charset="2"/>
              <a:buChar char="ü"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Сарадња са играчима, тренерима и званичницима екипа</a:t>
            </a:r>
          </a:p>
          <a:p>
            <a:pPr marL="1431925" indent="-352425" eaLnBrk="1" hangingPunct="1">
              <a:buFont typeface="Wingdings" pitchFamily="2" charset="2"/>
              <a:buNone/>
            </a:pPr>
            <a:endParaRPr lang="sr-Cyrl-CS" sz="10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marL="1431925" indent="-352425" eaLnBrk="1" hangingPunct="1">
              <a:buFont typeface="Wingdings" pitchFamily="2" charset="2"/>
              <a:buNone/>
            </a:pPr>
            <a:endParaRPr lang="sr-Cyrl-CS" sz="10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marL="1431925" indent="-352425" eaLnBrk="1" hangingPunct="1">
              <a:buFont typeface="Wingdings" pitchFamily="2" charset="2"/>
              <a:buNone/>
            </a:pPr>
            <a:r>
              <a:rPr lang="sr-Cyrl-CS" sz="2800" i="1" smtClean="0">
                <a:solidFill>
                  <a:srgbClr val="2703C1"/>
                </a:solidFill>
                <a:effectLst/>
                <a:latin typeface="Tahoma" pitchFamily="34" charset="0"/>
              </a:rPr>
              <a:t>Сарадња са партнером:</a:t>
            </a:r>
          </a:p>
          <a:p>
            <a:pPr marL="1431925" indent="-352425" eaLnBrk="1" hangingPunct="1">
              <a:buFont typeface="Wingdings" pitchFamily="2" charset="2"/>
              <a:buChar char="ü"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Верујте у свог партнера 100%</a:t>
            </a:r>
          </a:p>
          <a:p>
            <a:pPr marL="1431925" indent="-352425" eaLnBrk="1" hangingPunct="1">
              <a:buFont typeface="Wingdings" pitchFamily="2" charset="2"/>
              <a:buChar char="ü"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Комуницирајте са својим партнером током игре</a:t>
            </a:r>
          </a:p>
          <a:p>
            <a:pPr marL="1431925" indent="-352425" eaLnBrk="1" hangingPunct="1">
              <a:buFont typeface="Wingdings" pitchFamily="2" charset="2"/>
              <a:buChar char="ü"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Направити план приликом кажњавања званичника екипа</a:t>
            </a:r>
          </a:p>
          <a:p>
            <a:pPr marL="1431925" indent="-352425" eaLnBrk="1" hangingPunct="1">
              <a:buFont typeface="Wingdings" pitchFamily="2" charset="2"/>
              <a:buChar char="ü"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Подржати партнера у тешким одлукама</a:t>
            </a:r>
          </a:p>
          <a:p>
            <a:pPr marL="1431925" indent="-352425" eaLnBrk="1" hangingPunct="1">
              <a:buFont typeface="Wingdings" pitchFamily="2" charset="2"/>
              <a:buChar char="ü"/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План поделе надлежности у доношењу одлука</a:t>
            </a:r>
          </a:p>
          <a:p>
            <a:pPr marL="1431925" indent="-352425" eaLnBrk="1" hangingPunct="1">
              <a:buFont typeface="Wingdings" pitchFamily="2" charset="2"/>
              <a:buNone/>
            </a:pPr>
            <a:endParaRPr lang="sr-Cyrl-CS" sz="1000" i="1" smtClean="0">
              <a:solidFill>
                <a:srgbClr val="2703C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1076325" indent="-363538" eaLnBrk="1" hangingPunct="1">
              <a:buFont typeface="Wingdings" pitchFamily="2" charset="2"/>
              <a:buNone/>
              <a:tabLst>
                <a:tab pos="1431925" algn="l"/>
              </a:tabLst>
            </a:pPr>
            <a:endParaRPr lang="sr-Cyrl-CS" sz="280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marL="1076325" indent="-363538" eaLnBrk="1" hangingPunct="1">
              <a:buFont typeface="Wingdings" pitchFamily="2" charset="2"/>
              <a:buNone/>
              <a:tabLst>
                <a:tab pos="1431925" algn="l"/>
              </a:tabLst>
            </a:pPr>
            <a:r>
              <a:rPr lang="sr-Latn-CS" sz="2800" smtClean="0">
                <a:solidFill>
                  <a:srgbClr val="2703C1"/>
                </a:solidFill>
                <a:effectLst/>
                <a:latin typeface="Tahoma" pitchFamily="34" charset="0"/>
              </a:rPr>
              <a:t>Body language – </a:t>
            </a:r>
            <a:r>
              <a:rPr lang="sr-Cyrl-CS" sz="2800" smtClean="0">
                <a:solidFill>
                  <a:srgbClr val="2703C1"/>
                </a:solidFill>
                <a:effectLst/>
                <a:latin typeface="Tahoma" pitchFamily="34" charset="0"/>
              </a:rPr>
              <a:t>говор тела:</a:t>
            </a:r>
          </a:p>
          <a:p>
            <a:pPr marL="1076325" indent="-363538" eaLnBrk="1" hangingPunct="1">
              <a:buFont typeface="Wingdings" pitchFamily="2" charset="2"/>
              <a:buChar char="ü"/>
              <a:tabLst>
                <a:tab pos="1431925" algn="l"/>
              </a:tabLst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Неке одлуке се </a:t>
            </a:r>
            <a:r>
              <a:rPr lang="sr-Latn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‘’ </a:t>
            </a: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продају’’</a:t>
            </a:r>
          </a:p>
          <a:p>
            <a:pPr marL="1076325" indent="-363538" eaLnBrk="1" hangingPunct="1">
              <a:buFont typeface="Wingdings" pitchFamily="2" charset="2"/>
              <a:buChar char="ü"/>
              <a:tabLst>
                <a:tab pos="1431925" algn="l"/>
              </a:tabLst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Одлуке доносити само за себе</a:t>
            </a:r>
          </a:p>
          <a:p>
            <a:pPr marL="1076325" indent="-363538" eaLnBrk="1" hangingPunct="1">
              <a:buFont typeface="Wingdings" pitchFamily="2" charset="2"/>
              <a:buChar char="ü"/>
              <a:tabLst>
                <a:tab pos="1431925" algn="l"/>
              </a:tabLst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Дати до знања шта није у реду</a:t>
            </a:r>
            <a:endParaRPr lang="en-US" sz="2000" i="1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marL="1076325" indent="-363538" eaLnBrk="1" hangingPunct="1">
              <a:buFont typeface="Wingdings" pitchFamily="2" charset="2"/>
              <a:buNone/>
              <a:tabLst>
                <a:tab pos="1431925" algn="l"/>
              </a:tabLst>
            </a:pPr>
            <a:endParaRPr lang="sr-Cyrl-CS" sz="1000" smtClean="0">
              <a:solidFill>
                <a:srgbClr val="2703C1"/>
              </a:solidFill>
              <a:effectLst/>
              <a:latin typeface="Tahoma" pitchFamily="34" charset="0"/>
            </a:endParaRPr>
          </a:p>
          <a:p>
            <a:pPr marL="1076325" indent="-363538" eaLnBrk="1" hangingPunct="1">
              <a:buFont typeface="Wingdings" pitchFamily="2" charset="2"/>
              <a:buNone/>
              <a:tabLst>
                <a:tab pos="1431925" algn="l"/>
              </a:tabLst>
            </a:pPr>
            <a:r>
              <a:rPr lang="sr-Cyrl-CS" sz="2800" smtClean="0">
                <a:solidFill>
                  <a:srgbClr val="2703C1"/>
                </a:solidFill>
                <a:effectLst/>
                <a:latin typeface="Tahoma" pitchFamily="34" charset="0"/>
              </a:rPr>
              <a:t>Кретање и постављање:</a:t>
            </a:r>
          </a:p>
          <a:p>
            <a:pPr marL="1076325" indent="-363538" eaLnBrk="1" hangingPunct="1">
              <a:buFont typeface="Wingdings" pitchFamily="2" charset="2"/>
              <a:buChar char="ü"/>
              <a:tabLst>
                <a:tab pos="1431925" algn="l"/>
              </a:tabLst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Где гледамо, шта желимо да видимо!?</a:t>
            </a:r>
          </a:p>
          <a:p>
            <a:pPr marL="1076325" indent="-363538" eaLnBrk="1" hangingPunct="1">
              <a:buFont typeface="Wingdings" pitchFamily="2" charset="2"/>
              <a:buChar char="ü"/>
              <a:tabLst>
                <a:tab pos="1431925" algn="l"/>
              </a:tabLst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Шта се дешава – узрок?</a:t>
            </a:r>
          </a:p>
          <a:p>
            <a:pPr marL="1076325" indent="-363538" eaLnBrk="1" hangingPunct="1">
              <a:buFont typeface="Wingdings" pitchFamily="2" charset="2"/>
              <a:buChar char="ü"/>
              <a:tabLst>
                <a:tab pos="1431925" algn="l"/>
              </a:tabLst>
            </a:pPr>
            <a:r>
              <a:rPr lang="sr-Cyrl-CS" sz="2000" i="1" smtClean="0">
                <a:solidFill>
                  <a:srgbClr val="2703C1"/>
                </a:solidFill>
                <a:effectLst/>
                <a:latin typeface="Tahoma" pitchFamily="34" charset="0"/>
              </a:rPr>
              <a:t>Акција-реакција  ‘’први прекршај’’</a:t>
            </a:r>
          </a:p>
        </p:txBody>
      </p:sp>
      <p:pic>
        <p:nvPicPr>
          <p:cNvPr id="11267" name="Picture 4" descr="gal22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276600"/>
            <a:ext cx="2697163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Stream">
  <a:themeElements>
    <a:clrScheme name="Stream 11">
      <a:dk1>
        <a:srgbClr val="4B2500"/>
      </a:dk1>
      <a:lt1>
        <a:srgbClr val="EBFA60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3FCB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FFFF66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FFFFB8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11">
        <a:dk1>
          <a:srgbClr val="4B2500"/>
        </a:dk1>
        <a:lt1>
          <a:srgbClr val="EBFA60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3FCB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609</TotalTime>
  <Words>654</Words>
  <Application>Microsoft PowerPoint</Application>
  <PresentationFormat>On-screen Show (4:3)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Garamond</vt:lpstr>
      <vt:lpstr>Arial</vt:lpstr>
      <vt:lpstr>Wingdings</vt:lpstr>
      <vt:lpstr>Calibri</vt:lpstr>
      <vt:lpstr>Verdana</vt:lpstr>
      <vt:lpstr>Tahoma</vt:lpstr>
      <vt:lpstr>Vladimir Script</vt:lpstr>
      <vt:lpstr>Stream</vt:lpstr>
      <vt:lpstr>Камп судија и контролора Крагујевац, јул 2012.г</vt:lpstr>
      <vt:lpstr>САРАДЊА</vt:lpstr>
      <vt:lpstr>ПРЕ УТАКМИЦЕ</vt:lpstr>
      <vt:lpstr>ПЕРИОД ОД ТРЕНУТКА ДОЛАСКА ДО ПОЧЕТКА УТАКМИЦЕ</vt:lpstr>
      <vt:lpstr>ЗА ВРЕМЕ УТАКМИЦЕ</vt:lpstr>
      <vt:lpstr>САРАДЊА ТОКОМ ТРАЈАЊА ИГРЕ</vt:lpstr>
      <vt:lpstr>Slide 7</vt:lpstr>
      <vt:lpstr>Slide 8</vt:lpstr>
      <vt:lpstr>Slide 9</vt:lpstr>
      <vt:lpstr>Slide 10</vt:lpstr>
      <vt:lpstr>САРАДЊА ТОКОМ ПРЕКИДА</vt:lpstr>
      <vt:lpstr>САРАДЊА У СПЕЦИФИЧНИМ СИТУАЦИЈАМА</vt:lpstr>
      <vt:lpstr>НАКОН ЗАВРШЕТКА УТАКМИЦЕ</vt:lpstr>
      <vt:lpstr>ПЕРИОД НЕПОСРЕДНО НАКОН ЗАВРШЕТКА</vt:lpstr>
      <vt:lpstr>ОДЛАЗАК У СЛУЖБЕНЕ ПРОСТОРИЈЕ</vt:lpstr>
      <vt:lpstr>АНАЛИЗА</vt:lpstr>
      <vt:lpstr>ОДЛАЗАК СА МЕСТА ОДИГРАВАЊА</vt:lpstr>
      <vt:lpstr>ОСОБИНЕ ДЕЛЕГАТА – КОНТРОЛОРА</vt:lpstr>
      <vt:lpstr>ДЕЛЕГАТ-КОНТРОЛОР МОРА ДА ИМА:</vt:lpstr>
      <vt:lpstr>Slide 20</vt:lpstr>
      <vt:lpstr>Slide 21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saradnja sudija i kontrolora</dc:title>
  <dc:creator>Slobodan Visekruna</dc:creator>
  <cp:lastModifiedBy>Windows User</cp:lastModifiedBy>
  <cp:revision>99</cp:revision>
  <cp:lastPrinted>1601-01-01T00:00:00Z</cp:lastPrinted>
  <dcterms:created xsi:type="dcterms:W3CDTF">2010-06-17T00:13:15Z</dcterms:created>
  <dcterms:modified xsi:type="dcterms:W3CDTF">2012-06-28T10:24:45Z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